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3455C7F-DE33-442F-9D9C-5EEEB39A5559}" v="2099" dt="2023-11-01T20:30:11.781"/>
    <p1510:client id="{3BA0D230-C853-4667-83F9-D85E65BD4B24}" v="2" dt="2021-08-19T16:32:24.566"/>
    <p1510:client id="{3BC065C7-3293-4D8D-8FC1-14DB9983EB26}" v="576" dt="2023-10-31T15:10:08.545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9F711A84-D950-4DB3-9221-AC8C250F1D01}" v="439" dt="2023-11-01T20:55:56.560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01F0835-1EB8-4A66-B888-6829B2BA68D8}" v="811" dt="2023-10-30T20:01:07.10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</a:rPr>
              <a:t>Sudhesh</a:t>
            </a:r>
            <a:r>
              <a:rPr lang="en-US" dirty="0">
                <a:solidFill>
                  <a:schemeClr val="bg2"/>
                </a:solidFill>
                <a:latin typeface="Abadi"/>
              </a:rPr>
              <a:t> Solomon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10/30/2023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steps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and handle null values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number of launches on each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number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occurances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each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number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occurances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mission outcome per orbit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landing outcome label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URL is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https://github.com/SudheshSolomon1992/IBM-Data-Science-Professional-Certificate/blob/master/Capstone/labs-jupyter-spacex-Data%20wrangling.ipynb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D2860-9E52-2D83-0180-93E7094AEE03}"/>
              </a:ext>
            </a:extLst>
          </p:cNvPr>
          <p:cNvSpPr/>
          <p:nvPr/>
        </p:nvSpPr>
        <p:spPr>
          <a:xfrm>
            <a:off x="1302608" y="4077729"/>
            <a:ext cx="1750540" cy="731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EDA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C4D053-B041-DE89-4B7E-04C6D27FBCCB}"/>
              </a:ext>
            </a:extLst>
          </p:cNvPr>
          <p:cNvSpPr/>
          <p:nvPr/>
        </p:nvSpPr>
        <p:spPr>
          <a:xfrm>
            <a:off x="4185851" y="4077729"/>
            <a:ext cx="1750540" cy="731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Summarization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B9E46-A9A0-422B-9DD9-605C87953AC5}"/>
              </a:ext>
            </a:extLst>
          </p:cNvPr>
          <p:cNvSpPr/>
          <p:nvPr/>
        </p:nvSpPr>
        <p:spPr>
          <a:xfrm>
            <a:off x="7213256" y="4077729"/>
            <a:ext cx="1750540" cy="731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Create Landing Outcome Label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DB3575-D53F-698D-6564-D24CC078C831}"/>
              </a:ext>
            </a:extLst>
          </p:cNvPr>
          <p:cNvSpPr/>
          <p:nvPr/>
        </p:nvSpPr>
        <p:spPr>
          <a:xfrm>
            <a:off x="3089189" y="4340310"/>
            <a:ext cx="1101810" cy="319216"/>
          </a:xfrm>
          <a:prstGeom prst="rightArrow">
            <a:avLst/>
          </a:prstGeom>
          <a:solidFill>
            <a:srgbClr val="ED7D3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8E61142-0F1D-4382-0CE1-CD5653987AFC}"/>
              </a:ext>
            </a:extLst>
          </p:cNvPr>
          <p:cNvSpPr/>
          <p:nvPr/>
        </p:nvSpPr>
        <p:spPr>
          <a:xfrm>
            <a:off x="5931243" y="4288823"/>
            <a:ext cx="1297458" cy="288325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A2A1FB-3D00-63ED-BA3F-0F1A027A01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6681" y="4111625"/>
            <a:ext cx="3840601" cy="26675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DB3E39D7-7553-47B9-BE9C-0B698C50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6" y="2094087"/>
            <a:ext cx="9662651" cy="1981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F9E84-9497-3BB2-395A-153A9E824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42" y="4220751"/>
            <a:ext cx="3443748" cy="2558335"/>
          </a:xfrm>
          <a:prstGeom prst="rect">
            <a:avLst/>
          </a:prstGeom>
        </p:spPr>
      </p:pic>
      <p:pic>
        <p:nvPicPr>
          <p:cNvPr id="8" name="Picture 7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B85CCDB9-2C8E-DABA-BDDF-54959F78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206" y="4603679"/>
            <a:ext cx="2743200" cy="1952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D09A2-D62E-CF2E-2712-1519D99F518F}"/>
              </a:ext>
            </a:extLst>
          </p:cNvPr>
          <p:cNvSpPr txBox="1"/>
          <p:nvPr/>
        </p:nvSpPr>
        <p:spPr>
          <a:xfrm>
            <a:off x="153629" y="1345790"/>
            <a:ext cx="120445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Calibri"/>
                <a:cs typeface="Calibri"/>
              </a:rPr>
              <a:t>Github</a:t>
            </a:r>
            <a:r>
              <a:rPr lang="en-US" dirty="0">
                <a:ea typeface="Calibri"/>
                <a:cs typeface="Calibri"/>
              </a:rPr>
              <a:t> URL: </a:t>
            </a:r>
            <a:r>
              <a:rPr lang="en-US" dirty="0">
                <a:ea typeface="+mn-lt"/>
                <a:cs typeface="+mn-lt"/>
              </a:rPr>
              <a:t>https://github.com/SudheshSolomon1992/IBM-Data-Science-Professional-Certificate/blob/master/Capstone/IBM-DS0321EN-SkillsNetwork_labs_module_2_jupyter-labs-eda-dataviz.ipynb.jupyterlite.ipynb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2305"/>
            <a:ext cx="9745589" cy="547374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included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top 5 launch sites with name beginning with the string 'CCA'.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 total </a:t>
            </a:r>
            <a:r>
              <a:rPr lang="en-US" sz="135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boosters 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Calculating 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a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verage </a:t>
            </a:r>
            <a:r>
              <a:rPr lang="en-US" sz="135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booster version F9 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the date when the first 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boosters which had success in drone ship and </a:t>
            </a:r>
            <a:r>
              <a:rPr lang="en-US" sz="135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ranged between 4000 kg to 6000 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the names of the booster versions which had carried the maximum </a:t>
            </a:r>
            <a:r>
              <a:rPr lang="en-US" sz="135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3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latin typeface="Abadi"/>
              </a:rPr>
              <a:t>Listing the records which will display the month names, failure </a:t>
            </a:r>
            <a:r>
              <a:rPr lang="en-US" sz="1350" dirty="0" err="1">
                <a:latin typeface="Abadi"/>
              </a:rPr>
              <a:t>landing_outcomes</a:t>
            </a:r>
            <a:r>
              <a:rPr lang="en-US" sz="1350" dirty="0">
                <a:latin typeface="Abadi"/>
              </a:rPr>
              <a:t> in drone ship ,booster versions, </a:t>
            </a:r>
            <a:r>
              <a:rPr lang="en-US" sz="1350" dirty="0" err="1">
                <a:latin typeface="Abadi"/>
              </a:rPr>
              <a:t>launch_site</a:t>
            </a:r>
            <a:r>
              <a:rPr lang="en-US" sz="1350" dirty="0">
                <a:latin typeface="Abadi"/>
              </a:rPr>
              <a:t> for the months in year 2015.</a:t>
            </a:r>
            <a:endParaRPr lang="en-US" sz="135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>
                <a:latin typeface="Abadi"/>
              </a:rPr>
              <a:t>Ranking the count of landing outcomes (such as Failure (drone ship) or Success (ground pad)) between the date 2010-06-04 and 2017-03-20, in descending order.</a:t>
            </a:r>
            <a:endParaRPr lang="en-US" sz="1350" dirty="0">
              <a:solidFill>
                <a:srgbClr val="000000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350" dirty="0" err="1">
                <a:solidFill>
                  <a:srgbClr val="000000"/>
                </a:solidFill>
                <a:latin typeface="Abadi"/>
              </a:rPr>
              <a:t>Github</a:t>
            </a:r>
            <a:r>
              <a:rPr lang="en-US" sz="1350" dirty="0">
                <a:solidFill>
                  <a:srgbClr val="000000"/>
                </a:solidFill>
                <a:latin typeface="Abadi"/>
              </a:rPr>
              <a:t> URL: </a:t>
            </a:r>
            <a:r>
              <a:rPr lang="en-US" sz="1350" dirty="0">
                <a:solidFill>
                  <a:srgbClr val="000000"/>
                </a:solidFill>
                <a:ea typeface="+mn-lt"/>
                <a:cs typeface="+mn-lt"/>
              </a:rPr>
              <a:t>https://github.com/SudheshSolomon1992/IBM-Data-Science-Professional-Certificate/blob/master/Capstone/jupyter-labs-eda-sql-coursera_sqllite.ipynb</a:t>
            </a:r>
            <a:endParaRPr lang="en-US" sz="135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35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35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Markers, circles, lines, and marker clusters were 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have been indicated by 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markers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Highlighted areas around specific coordinates like NASA Johnson Space Center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have been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indicated by 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circles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of events in each coordinate like launches in the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have been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indicated using 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marker clusters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between two coordinates have been indicated using 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lines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https://github.com/SudheshSolomon1992/IBM-Data-Science-Professional-Certificate/blob/master/Capstone/IBM-DS0321EN-SkillsNetwork_labs_module_3_lab_jupyter_launch_site_location.jupyterlite.ipynb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 was built using </a:t>
            </a:r>
            <a:r>
              <a:rPr lang="en-US" sz="2200" b="1" dirty="0" err="1">
                <a:solidFill>
                  <a:schemeClr val="accent1"/>
                </a:solidFill>
                <a:latin typeface="Abadi"/>
              </a:rPr>
              <a:t>Plotly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 Dash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charts were plotted to show total launches by certain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 were created to show the relationship with outcome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(kg) for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https://github.com/SudheshSolomon1992/IBM-Data-Science-Professional-Certificate/blob/master/Capstone/spacex_dash_app.py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loaded using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, pandas.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was then transformed and split into training and test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Various machine learning models were developed and hyper-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those models were tuned using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performing model was determined from the results of the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https://github.com/SudheshSolomon1992/IBM-Data-Science-Professional-Certificate/blob/master/Capstone/IBM-DS0321EN-SkillsNetwork_labs_module_4_SpaceX_Machine_Learning_Prediction_Part_5.jupyterlite.ipynb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83076" cy="4700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used 4 different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average payload mass for F9 v1.1 was 2,928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 outcome happened in 2015 which was 5 years after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Falcon9 booster versions were successful at landing drone ships having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above the average value.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booster versions failed at landing drone ships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landing outcomes became better as the years passed.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357751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Inference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Larger the flight amount at the launch site, greater is the success rate.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74816676-E4B0-262E-D34C-8C9481EA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9" y="2631561"/>
            <a:ext cx="10350908" cy="32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75487"/>
            <a:ext cx="10512210" cy="46559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Inference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G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reater the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CCAFS SLC40 the higher the success rate.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00520647-9F7D-B45F-8924-9770E0ED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6" y="2525404"/>
            <a:ext cx="10522973" cy="36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74856"/>
            <a:ext cx="10679624" cy="41188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success were achieved by ES-L1, GEO, HEO, SSO, and VLEO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7EE7E-891C-7E9E-826B-9359F8014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10" y="2333100"/>
            <a:ext cx="9429134" cy="42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337"/>
            <a:ext cx="10507560" cy="41680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Inference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Higher success is found in LEO and VLEO with increase in the number of flights.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1BB678D2-3A91-CFA6-1E69-75B5A09B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61" y="2637866"/>
            <a:ext cx="10154263" cy="31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78078"/>
            <a:ext cx="10507560" cy="42909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Inference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Higher payload result in successful landing for PO, LEO, and ISS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38529-9100-C9B0-F784-C6474C40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8" y="2345262"/>
            <a:ext cx="10498391" cy="35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338"/>
            <a:ext cx="10507560" cy="44998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1" dirty="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Inference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: Success rate is increasing but there was a sharp decline in 2018 after which I again started increasing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8BCE8-CA0B-2450-27A3-77336014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7" y="2445190"/>
            <a:ext cx="10522971" cy="37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rgbClr val="212121"/>
                </a:solidFill>
                <a:latin typeface="Abadi"/>
              </a:rPr>
              <a:t> select Unique(LAUNCH_SITE) from SPACEXTBL;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8BC750-4D52-10DF-2BCB-1C217397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08" y="3247872"/>
            <a:ext cx="16954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rgbClr val="212121"/>
                </a:solidFill>
                <a:latin typeface="Abadi"/>
              </a:rPr>
              <a:t> select * from SPACEXTBL where lower(</a:t>
            </a:r>
            <a:r>
              <a:rPr lang="en-US" sz="1800" dirty="0" err="1">
                <a:solidFill>
                  <a:srgbClr val="212121"/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rgbClr val="212121"/>
                </a:solidFill>
                <a:latin typeface="Abadi"/>
              </a:rPr>
              <a:t>) like '</a:t>
            </a:r>
            <a:r>
              <a:rPr lang="en-US" sz="1800" dirty="0" err="1">
                <a:solidFill>
                  <a:srgbClr val="212121"/>
                </a:solidFill>
                <a:latin typeface="Abadi"/>
              </a:rPr>
              <a:t>cca</a:t>
            </a:r>
            <a:r>
              <a:rPr lang="en-US" sz="1800" dirty="0">
                <a:solidFill>
                  <a:srgbClr val="212121"/>
                </a:solidFill>
                <a:latin typeface="Abadi"/>
              </a:rPr>
              <a:t>%' limit 5;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white table&#10;&#10;Description automatically generated">
            <a:extLst>
              <a:ext uri="{FF2B5EF4-FFF2-40B4-BE49-F238E27FC236}">
                <a16:creationId xmlns:a16="http://schemas.microsoft.com/office/drawing/2014/main" id="{B9E9E84F-5F61-9870-175B-89B8AA77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23" y="2468358"/>
            <a:ext cx="8900651" cy="36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%</a:t>
            </a: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err="1">
                <a:solidFill>
                  <a:srgbClr val="212121"/>
                </a:solidFill>
                <a:latin typeface="Abadi"/>
              </a:rPr>
              <a:t> SELECT SUM(PAYLOAD_MASS__KG_) \</a:t>
            </a:r>
            <a:r>
              <a:rPr lang="en-US" sz="2200" dirty="0">
                <a:solidFill>
                  <a:srgbClr val="212121"/>
                </a:solidFill>
                <a:latin typeface="Abadi"/>
              </a:rPr>
              <a:t>
                   FROM SPACEXTBL \
</a:t>
            </a:r>
            <a:r>
              <a:rPr lang="en-US" sz="2200">
                <a:solidFill>
                  <a:srgbClr val="212121"/>
                </a:solidFill>
                <a:latin typeface="Abadi"/>
              </a:rPr>
              <a:t>                   WHERE CUSTOMER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</a:t>
            </a:r>
            <a:r>
              <a:rPr lang="en-US" sz="22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'NASA (CRS)';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155EA30C-95FA-5BA6-0D4B-FDDE68BD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41" y="3436068"/>
            <a:ext cx="1419839" cy="14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rgbClr val="212121"/>
                </a:solidFill>
                <a:latin typeface="Abadi"/>
              </a:rPr>
              <a:t> SELECT AVG(PAYLOAD_MASS__KG_) \
    FROM SPACEXTBL \
    WHERE BOOSTER_VERSION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</a:t>
            </a:r>
            <a:r>
              <a:rPr lang="en-US" sz="2200" dirty="0">
                <a:solidFill>
                  <a:srgbClr val="212121"/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'F9 v1.1'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009ACCB-D3A4-280C-AF99-17FA57C2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64" y="3438396"/>
            <a:ext cx="1502633" cy="17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MIN(DATE) \
FROM SPACEXTBL \
WHERE LANDING_OUTCOME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'Success (ground pad)'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2043C-791A-1DA7-F5CA-E904AE2C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84" y="3370949"/>
            <a:ext cx="3291273" cy="20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PAYLOAD \
FROM SPACEXTBL \
WHERE LANDING_OUTCOME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'Success (drone ship)' \
AND PAYLOAD_MASS__KG_ BETWEEN 4000 AND 6000;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74814E-FFF5-0657-27E3-47667C12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66" y="3757741"/>
            <a:ext cx="2171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41973"/>
            <a:ext cx="10412510" cy="49631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using SQL, and Pandas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 Analytics using Folium and dashboard analytics using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Algorithms for Space X – a comparative report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MISSION_OUTCOME, COUNT(*) \
           FROM SPACEXTBL \
           GROUP BY MISSION_OUTCOME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6542F7-4586-5453-1B43-6170E494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43" y="3309586"/>
            <a:ext cx="4514335" cy="21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BOOSTER_VERSION \
           FROM SPACEXTBL \
           WHERE PAYLOAD_MASS__KG_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(SELECT MAX(PAYLOAD_MASS__KG_) FROM SPACEXTBL);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4A217B6-C9F3-41D6-C4DB-C296060A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97" y="1826342"/>
            <a:ext cx="172388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badi"/>
              </a:rPr>
              <a:t>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(Date,4,2) as month,          DATE,BOOSTER_VERSION, LAUNCH_SITE, LANDING_OUTCOME \
FROM SPACEXTBL \
where LANDING_OUTCOME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'Failure (drone ship)'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(Date,7,4)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=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'2015';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727CC17-6D28-74DA-0F66-112EBCE5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13" y="4226492"/>
            <a:ext cx="7757651" cy="9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41491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LANDING_OUTCOME,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count_outcomes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\
FROM SPACEXTBL \
WHERE DATE between DATE '2010-06-04'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DATE '2017-03-20' \
group by LANDING_OUTCOME \
order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count_outcomes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DESC;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C481C55-A164-A0B7-3817-10B3D830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69" y="1825844"/>
            <a:ext cx="3456038" cy="41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Markers</a:t>
            </a:r>
            <a:endParaRPr lang="en-US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845B25AA-9B99-319F-F8EF-A0F1BEB7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9" y="1715605"/>
            <a:ext cx="11026877" cy="48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depict successful launches while red markers denote failed launches.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outcomes with color labels</a:t>
            </a:r>
            <a:endParaRPr lang="en-US" dirty="0"/>
          </a:p>
        </p:txBody>
      </p: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15B3EC17-4C7B-C2D4-D273-2A7AEBA8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97" y="2807494"/>
            <a:ext cx="8962102" cy="34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below depicts the distance to coast from the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Coast</a:t>
            </a:r>
            <a:endParaRPr lang="en-US" dirty="0"/>
          </a:p>
        </p:txBody>
      </p:sp>
      <p:pic>
        <p:nvPicPr>
          <p:cNvPr id="2" name="Picture 1" descr="A map with lines and dots&#10;&#10;Description automatically generated">
            <a:extLst>
              <a:ext uri="{FF2B5EF4-FFF2-40B4-BE49-F238E27FC236}">
                <a16:creationId xmlns:a16="http://schemas.microsoft.com/office/drawing/2014/main" id="{F7CEEB7B-A897-3AE1-C6CE-9D54F444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04" y="2500658"/>
            <a:ext cx="9969908" cy="38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KSC LC-39A had the most successful launches among all the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Percentage per Launch Site</a:t>
            </a:r>
            <a:endParaRPr lang="en-US" dirty="0"/>
          </a:p>
        </p:txBody>
      </p:sp>
      <p:pic>
        <p:nvPicPr>
          <p:cNvPr id="2" name="Picture 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7F6DCA88-E8AE-93F9-579C-9C2547FE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7" y="2955104"/>
            <a:ext cx="9797844" cy="32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53458"/>
            <a:ext cx="10407894" cy="4956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    Space X advertises Falcon 9 rocket launches on its website with a cost of 62 million dollars; other providers cost upward of 165 million dollars each, much of the savings is because Space X can reuse the first stage. Therefore, if we can determine if the first stage will land, we can determine the cost of a launch. This information can be used if an alternate company wants to bid against space X for a rocket launch. This goal of the project is to create a machine learning pipeline to predict if the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Factors that determine successful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Correlation between features that determine if the landing will be successful or not.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Operating conditions for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and a 23.1% failure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7776F2B-0AB1-D953-0C7A-AD093224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7" y="2921756"/>
            <a:ext cx="8365523" cy="3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of low weighted payloads (0 – 5000 kg) vs high weighted payloads (5000kg – 10000 kg)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Outcomes for all sites</a:t>
            </a:r>
            <a:endParaRPr lang="en-US" dirty="0"/>
          </a:p>
        </p:txBody>
      </p:sp>
      <p:pic>
        <p:nvPicPr>
          <p:cNvPr id="2" name="Picture 1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34A00C44-2052-5A5E-7464-3ABF95C6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81" y="2802583"/>
            <a:ext cx="4905631" cy="2612078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47032272-8BA0-D01A-D3D0-E9EEF8C6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11" y="2804852"/>
            <a:ext cx="4977714" cy="26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47463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SVM, Logistic Regression, and KNN achieved almost nearly the same accuracy of 83%.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E1BF0-D25A-EE0C-2C47-3D0FD172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70" y="2932495"/>
            <a:ext cx="8468497" cy="32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Shown here is the confusion matrix of KNN.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64D37FC0-689E-EF4A-CFFD-29CD2BB5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19" y="2630494"/>
            <a:ext cx="6038334" cy="37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9948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Greater the number of flights at the launch site, greater the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success rate started to gradually increase from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 ES-L1, GEO, HEO, SSO, VLEO had the most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was the most successful launch site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in terms of successful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KNN was the best performing algorithm achieving nearly 84%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Applied one-hot encoding to the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the train and test dataset into 80% for training and 20% for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testing.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the model and test with various combinations of hyperparameters using Grid Search.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requests module was used to collect data from the SpaceX API.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response was obtained as a JSON and saved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json_normalize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method.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 was performed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to handle missing values.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Additionally,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module was used to scrape data for Falcon 9 launch records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SpaceX launch data from SpaceX API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dataset gives information about launch, including rocket used, payload delivered, landing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URL of the endpoint is of the format api.spacexdata.com/v4/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 data was obtained by web scraping Wikipedia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AE08-0720-E4BC-5225-88381383FFC2}"/>
              </a:ext>
            </a:extLst>
          </p:cNvPr>
          <p:cNvSpPr/>
          <p:nvPr/>
        </p:nvSpPr>
        <p:spPr>
          <a:xfrm>
            <a:off x="6281351" y="2538283"/>
            <a:ext cx="1194486" cy="638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SpaceX REST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API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5B805-59E6-5F43-EF1E-FF10BADCDF33}"/>
              </a:ext>
            </a:extLst>
          </p:cNvPr>
          <p:cNvSpPr/>
          <p:nvPr/>
        </p:nvSpPr>
        <p:spPr>
          <a:xfrm>
            <a:off x="7980405" y="2342635"/>
            <a:ext cx="1194486" cy="1019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Returns data in JSON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E33E5-4458-9B35-EB3F-4938E62D2982}"/>
              </a:ext>
            </a:extLst>
          </p:cNvPr>
          <p:cNvSpPr/>
          <p:nvPr/>
        </p:nvSpPr>
        <p:spPr>
          <a:xfrm>
            <a:off x="9782431" y="2527986"/>
            <a:ext cx="1194486" cy="638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Normalize into CSV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81AB6-23C3-A7B1-6494-30EE56565D5D}"/>
              </a:ext>
            </a:extLst>
          </p:cNvPr>
          <p:cNvSpPr/>
          <p:nvPr/>
        </p:nvSpPr>
        <p:spPr>
          <a:xfrm>
            <a:off x="6281351" y="4062283"/>
            <a:ext cx="1194486" cy="1184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Get HTML response from Wikipedia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10E36-2AEB-C35C-0CEB-64111B3DFAA9}"/>
              </a:ext>
            </a:extLst>
          </p:cNvPr>
          <p:cNvSpPr/>
          <p:nvPr/>
        </p:nvSpPr>
        <p:spPr>
          <a:xfrm>
            <a:off x="7918620" y="3907824"/>
            <a:ext cx="1596080" cy="1369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Extract data from </a:t>
            </a:r>
            <a:r>
              <a:rPr lang="en-US" dirty="0" err="1">
                <a:ea typeface="Calibri"/>
                <a:cs typeface="Calibri"/>
              </a:rPr>
              <a:t>BeautifulSoup</a:t>
            </a:r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D9B5A-E1D1-7DA7-578E-2599E5B802FB}"/>
              </a:ext>
            </a:extLst>
          </p:cNvPr>
          <p:cNvSpPr/>
          <p:nvPr/>
        </p:nvSpPr>
        <p:spPr>
          <a:xfrm>
            <a:off x="9844215" y="4103473"/>
            <a:ext cx="1194486" cy="638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Normalize into CSV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AF38A3-E735-3748-A456-1803793F62A0}"/>
              </a:ext>
            </a:extLst>
          </p:cNvPr>
          <p:cNvCxnSpPr/>
          <p:nvPr/>
        </p:nvCxnSpPr>
        <p:spPr>
          <a:xfrm flipV="1">
            <a:off x="7482016" y="2907955"/>
            <a:ext cx="512804" cy="2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C169FC-BF70-90A5-C12D-EBDFCBB22BFD}"/>
              </a:ext>
            </a:extLst>
          </p:cNvPr>
          <p:cNvCxnSpPr>
            <a:cxnSpLocks/>
          </p:cNvCxnSpPr>
          <p:nvPr/>
        </p:nvCxnSpPr>
        <p:spPr>
          <a:xfrm>
            <a:off x="9181070" y="2889420"/>
            <a:ext cx="605479" cy="39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2DE7C2-7130-0E14-3B9E-0E27E4CD7666}"/>
              </a:ext>
            </a:extLst>
          </p:cNvPr>
          <p:cNvCxnSpPr>
            <a:cxnSpLocks/>
          </p:cNvCxnSpPr>
          <p:nvPr/>
        </p:nvCxnSpPr>
        <p:spPr>
          <a:xfrm flipV="1">
            <a:off x="7471718" y="4534928"/>
            <a:ext cx="440723" cy="2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0F87A-432A-D3C6-38D6-2BA6B8997B96}"/>
              </a:ext>
            </a:extLst>
          </p:cNvPr>
          <p:cNvCxnSpPr>
            <a:cxnSpLocks/>
          </p:cNvCxnSpPr>
          <p:nvPr/>
        </p:nvCxnSpPr>
        <p:spPr>
          <a:xfrm flipV="1">
            <a:off x="9500285" y="4483441"/>
            <a:ext cx="337751" cy="2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https://github.com/SudheshSolomon1992/IBM-Data-Science-Professional-Certificate/blob/master/Capstone/jupyter-labs-spacex-data-collection-api.ipynb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A14BEF-AD4F-FCA5-F837-AB449466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72" y="1277786"/>
            <a:ext cx="5275006" cy="1033202"/>
          </a:xfrm>
          <a:prstGeom prst="rect">
            <a:avLst/>
          </a:prstGeom>
        </p:spPr>
      </p:pic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700D68C-DB8F-9D69-EA17-416963074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561" y="2794534"/>
            <a:ext cx="5262716" cy="62983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DE23B0-94FE-CA7A-A63C-536CAC47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174" y="3703339"/>
            <a:ext cx="2743200" cy="1909386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8E1F523-2976-EDBC-54C1-6D0EDBCDA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691" y="6027618"/>
            <a:ext cx="5299587" cy="7021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AD1B0-1A66-CEB3-B931-96ACC74DC3B7}"/>
              </a:ext>
            </a:extLst>
          </p:cNvPr>
          <p:cNvCxnSpPr/>
          <p:nvPr/>
        </p:nvCxnSpPr>
        <p:spPr>
          <a:xfrm>
            <a:off x="8539315" y="2295832"/>
            <a:ext cx="17208" cy="4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EE5F61-C26F-5BEB-E5B0-CF0A63025C82}"/>
              </a:ext>
            </a:extLst>
          </p:cNvPr>
          <p:cNvCxnSpPr>
            <a:cxnSpLocks/>
          </p:cNvCxnSpPr>
          <p:nvPr/>
        </p:nvCxnSpPr>
        <p:spPr>
          <a:xfrm>
            <a:off x="8477863" y="3279057"/>
            <a:ext cx="17208" cy="4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631B3F-FC01-CF08-2EDF-97824E0F3279}"/>
              </a:ext>
            </a:extLst>
          </p:cNvPr>
          <p:cNvCxnSpPr>
            <a:cxnSpLocks/>
          </p:cNvCxnSpPr>
          <p:nvPr/>
        </p:nvCxnSpPr>
        <p:spPr>
          <a:xfrm>
            <a:off x="8404121" y="5540476"/>
            <a:ext cx="17208" cy="4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876</cp:revision>
  <dcterms:created xsi:type="dcterms:W3CDTF">2021-04-29T18:58:34Z</dcterms:created>
  <dcterms:modified xsi:type="dcterms:W3CDTF">2023-11-01T21:31:46Z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